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09" r:id="rId5"/>
    <p:sldId id="258" r:id="rId6"/>
    <p:sldId id="277" r:id="rId7"/>
    <p:sldId id="26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8" r:id="rId32"/>
    <p:sldId id="307" r:id="rId3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51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6" d="100"/>
          <a:sy n="86" d="100"/>
        </p:scale>
        <p:origin x="56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13/06/2022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531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7434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3424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800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/>
              <a:t>Modifiez le style du titre</a:t>
            </a:r>
            <a:endParaRPr lang="fr-FR" noProof="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5E23B77-BBF6-CBFF-E2F1-7C25A57EA6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24650" y="351370"/>
            <a:ext cx="2795506" cy="9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e libre 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0" name="Forme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</p:grpSp>
      </p:grp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9964829" y="-486433"/>
            <a:ext cx="2571418" cy="3124344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e libre 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none" baseline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3DA0C3-4A03-3831-EA4C-E3D6E129C6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856" y="6300367"/>
            <a:ext cx="1258618" cy="4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F0BC230-8D5D-2E6C-2C3A-EE6AC24960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04385" y="465669"/>
            <a:ext cx="3006970" cy="10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2800" y="2270375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fr-FR" noProof="0" dirty="0"/>
              <a:t>Cliquez sur l'icône pour ajouter une image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925C7A5-5F3A-ED10-9A6D-46322A5BA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856" y="6273991"/>
            <a:ext cx="1258618" cy="4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e libre 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e libre 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e libre 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" name="Forme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8" name="Forme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13/06/2022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701335"/>
            <a:ext cx="1083786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3000" i="1" dirty="0"/>
              <a:t>Pour info, sur les slides 9, 16, 22 et 24, il y a une animation qui cache le texte en dessous donc si possible plutôt regarder le </a:t>
            </a:r>
            <a:r>
              <a:rPr lang="fr-FR" sz="3000" i="1" dirty="0" err="1"/>
              <a:t>ppt</a:t>
            </a:r>
            <a:r>
              <a:rPr lang="fr-FR" sz="3000" i="1" dirty="0"/>
              <a:t> en mode diaporama pour voir le texte sur ces slides.</a:t>
            </a:r>
          </a:p>
          <a:p>
            <a:pPr marL="514350" indent="-514350">
              <a:buFont typeface="+mj-lt"/>
              <a:buAutoNum type="arabicPeriod"/>
            </a:pPr>
            <a:endParaRPr lang="fr-FR" sz="3000" i="1" dirty="0"/>
          </a:p>
          <a:p>
            <a:pPr marL="514350" indent="-514350">
              <a:buFont typeface="+mj-lt"/>
              <a:buAutoNum type="arabicPeriod"/>
            </a:pPr>
            <a:endParaRPr lang="fr-FR" sz="3000" i="1" dirty="0"/>
          </a:p>
        </p:txBody>
      </p:sp>
    </p:spTree>
    <p:extLst>
      <p:ext uri="{BB962C8B-B14F-4D97-AF65-F5344CB8AC3E}">
        <p14:creationId xmlns:p14="http://schemas.microsoft.com/office/powerpoint/2010/main" val="236113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65" y="1784411"/>
            <a:ext cx="10900745" cy="43855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On crée une colonne qui détermine la proportion de surface de parking par rapport à la surface totale.</a:t>
            </a:r>
          </a:p>
          <a:p>
            <a:pPr marL="0" indent="0">
              <a:lnSpc>
                <a:spcPct val="100000"/>
              </a:lnSpc>
              <a:buNone/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On crée des colonnes qui indiquent si le bâtiment utilise tel ou tel type d’énergie (1 si oui et 0 si non).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Jeu de données final : 1 655 lignes sans valeurs manquantes concernant les caractéristiques, la consommation énergétique ou les émissions de CO2 des bâtiments.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61637"/>
            <a:ext cx="11150600" cy="763479"/>
          </a:xfrm>
        </p:spPr>
        <p:txBody>
          <a:bodyPr/>
          <a:lstStyle/>
          <a:p>
            <a:r>
              <a:rPr lang="fr-FR" u="sng" dirty="0"/>
              <a:t>Manipulations sur les données</a:t>
            </a:r>
          </a:p>
        </p:txBody>
      </p:sp>
    </p:spTree>
    <p:extLst>
      <p:ext uri="{BB962C8B-B14F-4D97-AF65-F5344CB8AC3E}">
        <p14:creationId xmlns:p14="http://schemas.microsoft.com/office/powerpoint/2010/main" val="157105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343"/>
            <a:ext cx="10515600" cy="940181"/>
          </a:xfrm>
        </p:spPr>
        <p:txBody>
          <a:bodyPr rtlCol="0"/>
          <a:lstStyle/>
          <a:p>
            <a:pPr rtl="0"/>
            <a:r>
              <a:rPr lang="fr-FR" dirty="0"/>
              <a:t>3.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5024" y="1329197"/>
            <a:ext cx="9390888" cy="764460"/>
          </a:xfrm>
        </p:spPr>
        <p:txBody>
          <a:bodyPr rtlCol="0"/>
          <a:lstStyle/>
          <a:p>
            <a:pPr rtl="0"/>
            <a:r>
              <a:rPr lang="fr-FR" sz="3600" dirty="0"/>
              <a:t>Approche de modélisation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11877" y="2308194"/>
            <a:ext cx="6196185" cy="4549806"/>
          </a:xfr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3479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65" y="1597980"/>
            <a:ext cx="11150600" cy="496261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fr-FR" sz="3400" dirty="0"/>
              <a:t>Variables à prédire :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SourceEUWN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) </a:t>
            </a:r>
            <a:r>
              <a:rPr lang="fr-FR" dirty="0">
                <a:sym typeface="Wingdings" panose="05000000000000000000" pitchFamily="2" charset="2"/>
              </a:rPr>
              <a:t> consommation totale d’énergie</a:t>
            </a:r>
            <a:endParaRPr lang="fr-FR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GHGEmissions</a:t>
            </a:r>
            <a:r>
              <a:rPr lang="fr-FR" dirty="0"/>
              <a:t>(MetricTonsCO2e) </a:t>
            </a:r>
            <a:r>
              <a:rPr lang="fr-FR" dirty="0">
                <a:sym typeface="Wingdings" panose="05000000000000000000" pitchFamily="2" charset="2"/>
              </a:rPr>
              <a:t> émissions de CO2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3500" dirty="0"/>
              <a:t>Test des modèles avec et sans une transformation logarithmique sur chacune des variables à prédire.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3400" dirty="0"/>
              <a:t>Création de 4 </a:t>
            </a:r>
            <a:r>
              <a:rPr lang="fr-FR" sz="3400" dirty="0" err="1"/>
              <a:t>datasets</a:t>
            </a:r>
            <a:r>
              <a:rPr lang="fr-FR" sz="3400" dirty="0"/>
              <a:t> par ordre de complexité pour entrainer les modèles 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fr-FR" dirty="0"/>
              <a:t>X1 = [ '</a:t>
            </a:r>
            <a:r>
              <a:rPr lang="fr-FR" dirty="0" err="1"/>
              <a:t>PrimaryPropertyType</a:t>
            </a:r>
            <a:r>
              <a:rPr lang="fr-FR" dirty="0"/>
              <a:t>’, '</a:t>
            </a:r>
            <a:r>
              <a:rPr lang="fr-FR" dirty="0" err="1"/>
              <a:t>NumberofBuildings</a:t>
            </a:r>
            <a:r>
              <a:rPr lang="fr-FR" dirty="0"/>
              <a:t>', '</a:t>
            </a:r>
            <a:r>
              <a:rPr lang="fr-FR" dirty="0" err="1"/>
              <a:t>NumberofFloors</a:t>
            </a:r>
            <a:r>
              <a:rPr lang="fr-FR" dirty="0"/>
              <a:t>’, ‘</a:t>
            </a:r>
            <a:r>
              <a:rPr lang="fr-FR" dirty="0" err="1"/>
              <a:t>PropertyGFATotal</a:t>
            </a:r>
            <a:r>
              <a:rPr lang="fr-FR" dirty="0"/>
              <a:t>’ ]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X2 = [ </a:t>
            </a:r>
            <a:r>
              <a:rPr lang="en-US" dirty="0"/>
              <a:t>'</a:t>
            </a:r>
            <a:r>
              <a:rPr lang="en-US" dirty="0" err="1"/>
              <a:t>PrimaryPropertyType</a:t>
            </a:r>
            <a:r>
              <a:rPr lang="en-US" dirty="0"/>
              <a:t>', '</a:t>
            </a:r>
            <a:r>
              <a:rPr lang="en-US" dirty="0" err="1"/>
              <a:t>NumberofBuildings</a:t>
            </a:r>
            <a:r>
              <a:rPr lang="en-US" dirty="0"/>
              <a:t>', '</a:t>
            </a:r>
            <a:r>
              <a:rPr lang="en-US" dirty="0" err="1"/>
              <a:t>NumberofFloors</a:t>
            </a:r>
            <a:r>
              <a:rPr lang="en-US" dirty="0"/>
              <a:t>', 'Neighborhood', '</a:t>
            </a:r>
            <a:r>
              <a:rPr lang="en-US" dirty="0" err="1"/>
              <a:t>YearBuilt</a:t>
            </a:r>
            <a:r>
              <a:rPr lang="en-US" dirty="0"/>
              <a:t>’, ‘</a:t>
            </a:r>
            <a:r>
              <a:rPr lang="fr-FR" dirty="0" err="1"/>
              <a:t>PropertyGFATotal</a:t>
            </a:r>
            <a:r>
              <a:rPr lang="fr-FR" dirty="0"/>
              <a:t>’ </a:t>
            </a:r>
            <a:r>
              <a:rPr lang="en-US" dirty="0"/>
              <a:t>]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X3 = [ '</a:t>
            </a:r>
            <a:r>
              <a:rPr lang="en-US" dirty="0" err="1"/>
              <a:t>PrimaryPropertyType</a:t>
            </a:r>
            <a:r>
              <a:rPr lang="en-US" dirty="0"/>
              <a:t>', '</a:t>
            </a:r>
            <a:r>
              <a:rPr lang="en-US" dirty="0" err="1"/>
              <a:t>NumberofBuildings</a:t>
            </a:r>
            <a:r>
              <a:rPr lang="en-US" dirty="0"/>
              <a:t>', '</a:t>
            </a:r>
            <a:r>
              <a:rPr lang="en-US" dirty="0" err="1"/>
              <a:t>NumberofFloors</a:t>
            </a:r>
            <a:r>
              <a:rPr lang="en-US" dirty="0"/>
              <a:t>', 'Neighborhood', '</a:t>
            </a:r>
            <a:r>
              <a:rPr lang="en-US" dirty="0" err="1"/>
              <a:t>YearBuilt</a:t>
            </a:r>
            <a:r>
              <a:rPr lang="en-US" dirty="0"/>
              <a:t>’, '</a:t>
            </a:r>
            <a:r>
              <a:rPr lang="en-US" dirty="0" err="1"/>
              <a:t>PropertyGFATotal</a:t>
            </a:r>
            <a:r>
              <a:rPr lang="en-US" dirty="0"/>
              <a:t>’, '</a:t>
            </a:r>
            <a:r>
              <a:rPr lang="en-US" dirty="0" err="1"/>
              <a:t>ProportionGFAParking</a:t>
            </a:r>
            <a:r>
              <a:rPr lang="en-US" dirty="0"/>
              <a:t>', '</a:t>
            </a:r>
            <a:r>
              <a:rPr lang="en-US" dirty="0" err="1"/>
              <a:t>SteamUse</a:t>
            </a:r>
            <a:r>
              <a:rPr lang="en-US" dirty="0"/>
              <a:t>', '</a:t>
            </a:r>
            <a:r>
              <a:rPr lang="en-US" dirty="0" err="1"/>
              <a:t>NaturalGasUse</a:t>
            </a:r>
            <a:r>
              <a:rPr lang="en-US" dirty="0"/>
              <a:t>', '</a:t>
            </a:r>
            <a:r>
              <a:rPr lang="en-US" dirty="0" err="1"/>
              <a:t>OtherFuelUse</a:t>
            </a:r>
            <a:r>
              <a:rPr lang="en-US" dirty="0"/>
              <a:t>’ ]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X4 = [ '</a:t>
            </a:r>
            <a:r>
              <a:rPr lang="en-US" dirty="0" err="1"/>
              <a:t>PrimaryPropertyType</a:t>
            </a:r>
            <a:r>
              <a:rPr lang="en-US" dirty="0"/>
              <a:t>', '</a:t>
            </a:r>
            <a:r>
              <a:rPr lang="en-US" dirty="0" err="1"/>
              <a:t>NumberofBuildings</a:t>
            </a:r>
            <a:r>
              <a:rPr lang="en-US" dirty="0"/>
              <a:t>', '</a:t>
            </a:r>
            <a:r>
              <a:rPr lang="en-US" dirty="0" err="1"/>
              <a:t>NumberofFloors</a:t>
            </a:r>
            <a:r>
              <a:rPr lang="en-US" dirty="0"/>
              <a:t>', 'Neighborhood', '</a:t>
            </a:r>
            <a:r>
              <a:rPr lang="en-US" dirty="0" err="1"/>
              <a:t>YearBuilt</a:t>
            </a:r>
            <a:r>
              <a:rPr lang="en-US" dirty="0"/>
              <a:t>’, </a:t>
            </a:r>
            <a:r>
              <a:rPr lang="en-US" dirty="0" err="1"/>
              <a:t>log_PropertyGFATotal</a:t>
            </a:r>
            <a:r>
              <a:rPr lang="en-US" dirty="0"/>
              <a:t>’, '</a:t>
            </a:r>
            <a:r>
              <a:rPr lang="en-US" dirty="0" err="1"/>
              <a:t>ProportionGFAParking</a:t>
            </a:r>
            <a:r>
              <a:rPr lang="en-US" dirty="0"/>
              <a:t>', '</a:t>
            </a:r>
            <a:r>
              <a:rPr lang="en-US" dirty="0" err="1"/>
              <a:t>SteamUse</a:t>
            </a:r>
            <a:r>
              <a:rPr lang="en-US" dirty="0"/>
              <a:t>', '</a:t>
            </a:r>
            <a:r>
              <a:rPr lang="en-US" dirty="0" err="1"/>
              <a:t>NaturalGasUse</a:t>
            </a:r>
            <a:r>
              <a:rPr lang="en-US" dirty="0"/>
              <a:t>', '</a:t>
            </a:r>
            <a:r>
              <a:rPr lang="en-US" dirty="0" err="1"/>
              <a:t>OtherFuelUse</a:t>
            </a:r>
            <a:r>
              <a:rPr lang="en-US" dirty="0"/>
              <a:t>’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3200" dirty="0" err="1"/>
              <a:t>Encodage</a:t>
            </a:r>
            <a:r>
              <a:rPr lang="en-US" sz="3200" dirty="0"/>
              <a:t> des variables </a:t>
            </a:r>
            <a:r>
              <a:rPr lang="en-US" sz="3200" dirty="0" err="1"/>
              <a:t>catégorielles</a:t>
            </a:r>
            <a:r>
              <a:rPr lang="en-US" sz="3200" dirty="0"/>
              <a:t> avec des </a:t>
            </a:r>
            <a:r>
              <a:rPr lang="en-US" sz="3200" dirty="0" err="1"/>
              <a:t>OneHotEncoder</a:t>
            </a:r>
            <a:r>
              <a:rPr lang="en-US" sz="3200" dirty="0"/>
              <a:t>().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Test de </a:t>
            </a:r>
            <a:r>
              <a:rPr lang="en-US" sz="3200" dirty="0" err="1"/>
              <a:t>différentes</a:t>
            </a:r>
            <a:r>
              <a:rPr lang="en-US" sz="3200" dirty="0"/>
              <a:t> </a:t>
            </a:r>
            <a:r>
              <a:rPr lang="en-US" sz="3200" dirty="0" err="1"/>
              <a:t>normalisations</a:t>
            </a:r>
            <a:r>
              <a:rPr lang="en-US" sz="3200" dirty="0"/>
              <a:t> des variables </a:t>
            </a:r>
            <a:r>
              <a:rPr lang="en-US" sz="3200" dirty="0" err="1"/>
              <a:t>numériques</a:t>
            </a:r>
            <a:r>
              <a:rPr lang="en-US" sz="3200" dirty="0"/>
              <a:t> 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MinMaxScaler</a:t>
            </a:r>
            <a:r>
              <a:rPr lang="fr-FR" dirty="0"/>
              <a:t>()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StandardScaler</a:t>
            </a:r>
            <a:r>
              <a:rPr lang="fr-FR" dirty="0"/>
              <a:t>()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RobustScaler</a:t>
            </a:r>
            <a:r>
              <a:rPr lang="fr-FR" dirty="0"/>
              <a:t>()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61637"/>
            <a:ext cx="11150600" cy="763479"/>
          </a:xfrm>
        </p:spPr>
        <p:txBody>
          <a:bodyPr/>
          <a:lstStyle/>
          <a:p>
            <a:r>
              <a:rPr lang="fr-FR" u="sng" dirty="0"/>
              <a:t>Approche de modélisation</a:t>
            </a:r>
          </a:p>
        </p:txBody>
      </p:sp>
    </p:spTree>
    <p:extLst>
      <p:ext uri="{BB962C8B-B14F-4D97-AF65-F5344CB8AC3E}">
        <p14:creationId xmlns:p14="http://schemas.microsoft.com/office/powerpoint/2010/main" val="74845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65" y="1784411"/>
            <a:ext cx="11150600" cy="43855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Métriques utilisées pour évaluer les modèles 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Coefficient de détermination (R2)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 err="1"/>
              <a:t>Mean</a:t>
            </a:r>
            <a:r>
              <a:rPr lang="fr-FR" sz="1600" dirty="0"/>
              <a:t> </a:t>
            </a:r>
            <a:r>
              <a:rPr lang="fr-FR" sz="1600" dirty="0" err="1"/>
              <a:t>Absolute</a:t>
            </a:r>
            <a:r>
              <a:rPr lang="fr-FR" sz="1600" dirty="0"/>
              <a:t> </a:t>
            </a:r>
            <a:r>
              <a:rPr lang="fr-FR" sz="1600" dirty="0" err="1"/>
              <a:t>Error</a:t>
            </a:r>
            <a:r>
              <a:rPr lang="fr-FR" sz="1600" dirty="0"/>
              <a:t> (MAE)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Root </a:t>
            </a:r>
            <a:r>
              <a:rPr lang="fr-FR" sz="1600" dirty="0" err="1"/>
              <a:t>Mean</a:t>
            </a:r>
            <a:r>
              <a:rPr lang="fr-FR" sz="1600" dirty="0"/>
              <a:t> </a:t>
            </a:r>
            <a:r>
              <a:rPr lang="fr-FR" sz="1600" dirty="0" err="1"/>
              <a:t>Squared</a:t>
            </a:r>
            <a:r>
              <a:rPr lang="fr-FR" sz="1600" dirty="0"/>
              <a:t> </a:t>
            </a:r>
            <a:r>
              <a:rPr lang="fr-FR" sz="1600" dirty="0" err="1"/>
              <a:t>Error</a:t>
            </a:r>
            <a:r>
              <a:rPr lang="fr-FR" sz="1600" dirty="0"/>
              <a:t> (RMSE)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 err="1"/>
              <a:t>Median</a:t>
            </a:r>
            <a:r>
              <a:rPr lang="fr-FR" sz="1600" dirty="0"/>
              <a:t> </a:t>
            </a:r>
            <a:r>
              <a:rPr lang="fr-FR" sz="1600" dirty="0" err="1"/>
              <a:t>Absolute</a:t>
            </a:r>
            <a:r>
              <a:rPr lang="fr-FR" sz="1600" dirty="0"/>
              <a:t> </a:t>
            </a:r>
            <a:r>
              <a:rPr lang="fr-FR" sz="1600" dirty="0" err="1"/>
              <a:t>Error</a:t>
            </a:r>
            <a:r>
              <a:rPr lang="fr-FR" sz="1600" dirty="0"/>
              <a:t> (</a:t>
            </a:r>
            <a:r>
              <a:rPr lang="fr-FR" sz="1600" dirty="0" err="1"/>
              <a:t>MedAE</a:t>
            </a:r>
            <a:r>
              <a:rPr lang="fr-FR" sz="1600" dirty="0"/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Création de boucles sur les 4 </a:t>
            </a:r>
            <a:r>
              <a:rPr lang="fr-FR" sz="2400" dirty="0" err="1"/>
              <a:t>datasets</a:t>
            </a:r>
            <a:r>
              <a:rPr lang="fr-FR" sz="2400" dirty="0"/>
              <a:t>, sur les différentes normalisations et sur les différents modèles testés.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Stockage des résultats dans un </a:t>
            </a:r>
            <a:r>
              <a:rPr lang="fr-FR" sz="2400" dirty="0" err="1"/>
              <a:t>Dataframe</a:t>
            </a:r>
            <a:r>
              <a:rPr lang="fr-FR" sz="2400" dirty="0"/>
              <a:t>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61637"/>
            <a:ext cx="11150600" cy="763479"/>
          </a:xfrm>
        </p:spPr>
        <p:txBody>
          <a:bodyPr/>
          <a:lstStyle/>
          <a:p>
            <a:r>
              <a:rPr lang="fr-FR" u="sng" dirty="0"/>
              <a:t>Approche de modélisation</a:t>
            </a:r>
          </a:p>
        </p:txBody>
      </p:sp>
    </p:spTree>
    <p:extLst>
      <p:ext uri="{BB962C8B-B14F-4D97-AF65-F5344CB8AC3E}">
        <p14:creationId xmlns:p14="http://schemas.microsoft.com/office/powerpoint/2010/main" val="188808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65" y="1784411"/>
            <a:ext cx="6869644" cy="2423605"/>
          </a:xfr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Modèles testés 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 err="1"/>
              <a:t>LinearRegression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Lasso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Ridge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 err="1"/>
              <a:t>ElasticNet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SVR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 err="1"/>
              <a:t>KernelRidge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 err="1"/>
              <a:t>RandomForest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 err="1"/>
              <a:t>XGBoost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 err="1"/>
              <a:t>MLPRegressor</a:t>
            </a:r>
            <a:endParaRPr lang="fr-FR" sz="24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61637"/>
            <a:ext cx="11150600" cy="763479"/>
          </a:xfrm>
        </p:spPr>
        <p:txBody>
          <a:bodyPr/>
          <a:lstStyle/>
          <a:p>
            <a:r>
              <a:rPr lang="fr-FR" u="sng" dirty="0"/>
              <a:t>Approche de modélisation</a:t>
            </a:r>
          </a:p>
        </p:txBody>
      </p:sp>
      <p:sp>
        <p:nvSpPr>
          <p:cNvPr id="4" name="Espace réservé du contenu 6">
            <a:extLst>
              <a:ext uri="{FF2B5EF4-FFF2-40B4-BE49-F238E27FC236}">
                <a16:creationId xmlns:a16="http://schemas.microsoft.com/office/drawing/2014/main" id="{D984AFA4-88C8-1652-91CD-68914D813867}"/>
              </a:ext>
            </a:extLst>
          </p:cNvPr>
          <p:cNvSpPr txBox="1">
            <a:spLocks/>
          </p:cNvSpPr>
          <p:nvPr/>
        </p:nvSpPr>
        <p:spPr>
          <a:xfrm>
            <a:off x="515938" y="4208016"/>
            <a:ext cx="11150600" cy="124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2400" dirty="0"/>
              <a:t>Dans un 1</a:t>
            </a:r>
            <a:r>
              <a:rPr lang="fr-FR" sz="2400" baseline="30000" dirty="0"/>
              <a:t>er</a:t>
            </a:r>
            <a:r>
              <a:rPr lang="fr-FR" sz="2400" dirty="0"/>
              <a:t> temps sans optimisation de paramètres, puis avec une optimisation de paramètres avec une </a:t>
            </a:r>
            <a:r>
              <a:rPr lang="fr-FR" sz="2400" dirty="0" err="1"/>
              <a:t>GridSearchCV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053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343"/>
            <a:ext cx="10515600" cy="940181"/>
          </a:xfrm>
        </p:spPr>
        <p:txBody>
          <a:bodyPr rtlCol="0"/>
          <a:lstStyle/>
          <a:p>
            <a:pPr rtl="0"/>
            <a:r>
              <a:rPr lang="fr-FR" dirty="0"/>
              <a:t>4.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5024" y="1329197"/>
            <a:ext cx="9390888" cy="764460"/>
          </a:xfrm>
        </p:spPr>
        <p:txBody>
          <a:bodyPr rtlCol="0"/>
          <a:lstStyle/>
          <a:p>
            <a:pPr rtl="0"/>
            <a:r>
              <a:rPr lang="fr-FR" sz="3600" dirty="0"/>
              <a:t>Présentation des 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15</a:t>
            </a:fld>
            <a:endParaRPr lang="fr-FR" dirty="0"/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11877" y="2308194"/>
            <a:ext cx="6196185" cy="4549806"/>
          </a:xfr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625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9460"/>
            <a:ext cx="11150600" cy="763479"/>
          </a:xfrm>
        </p:spPr>
        <p:txBody>
          <a:bodyPr/>
          <a:lstStyle/>
          <a:p>
            <a:r>
              <a:rPr lang="fr-FR" sz="2400" u="sng" dirty="0"/>
              <a:t>Prédiction de la consommation totale d’énergie : résultats de la cross validation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BF1E57E-38A7-376A-9AF6-0C812C32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4" y="1020306"/>
            <a:ext cx="9413613" cy="2670591"/>
          </a:xfrm>
          <a:prstGeom prst="rect">
            <a:avLst/>
          </a:prstGeom>
          <a:ln>
            <a:solidFill>
              <a:srgbClr val="0D1D5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24A6FEC-41E4-D470-25FD-3B9AC1D9E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0" y="3898264"/>
            <a:ext cx="9413612" cy="2744494"/>
          </a:xfrm>
          <a:prstGeom prst="rect">
            <a:avLst/>
          </a:prstGeom>
          <a:ln>
            <a:solidFill>
              <a:srgbClr val="0D1D5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7BC6651-6F53-9DFA-9971-97CFAA33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479" y="2661826"/>
            <a:ext cx="1914375" cy="1889075"/>
          </a:xfrm>
          <a:prstGeom prst="rect">
            <a:avLst/>
          </a:prstGeom>
          <a:ln>
            <a:solidFill>
              <a:srgbClr val="0D1D5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D2D1B1-47C7-AAA5-9B38-536AE5D7D4F2}"/>
              </a:ext>
            </a:extLst>
          </p:cNvPr>
          <p:cNvSpPr/>
          <p:nvPr/>
        </p:nvSpPr>
        <p:spPr>
          <a:xfrm>
            <a:off x="11026065" y="3080550"/>
            <a:ext cx="1029810" cy="1597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795E7B-8A9A-A989-B17F-0CE1C31D4BEE}"/>
              </a:ext>
            </a:extLst>
          </p:cNvPr>
          <p:cNvSpPr/>
          <p:nvPr/>
        </p:nvSpPr>
        <p:spPr>
          <a:xfrm>
            <a:off x="1413027" y="1313895"/>
            <a:ext cx="8450059" cy="266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4CC539-DA14-6315-2301-67418E75D3AD}"/>
              </a:ext>
            </a:extLst>
          </p:cNvPr>
          <p:cNvSpPr/>
          <p:nvPr/>
        </p:nvSpPr>
        <p:spPr>
          <a:xfrm>
            <a:off x="1413026" y="4209495"/>
            <a:ext cx="8450059" cy="266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0C948B8-B8C9-CCCF-A400-DC419D0B6708}"/>
              </a:ext>
            </a:extLst>
          </p:cNvPr>
          <p:cNvSpPr/>
          <p:nvPr/>
        </p:nvSpPr>
        <p:spPr>
          <a:xfrm>
            <a:off x="2949813" y="1198382"/>
            <a:ext cx="6642873" cy="4072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u="sng" dirty="0"/>
              <a:t>Modèle retenu :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SVR avec les paramètres suivants</a:t>
            </a:r>
          </a:p>
          <a:p>
            <a:pPr algn="ctr"/>
            <a:r>
              <a:rPr lang="sv-SE" dirty="0"/>
              <a:t>C=10</a:t>
            </a:r>
          </a:p>
          <a:p>
            <a:pPr algn="ctr"/>
            <a:r>
              <a:rPr lang="sv-SE" dirty="0"/>
              <a:t>epsilon = 0</a:t>
            </a:r>
          </a:p>
          <a:p>
            <a:pPr algn="ctr"/>
            <a:r>
              <a:rPr lang="sv-SE" dirty="0"/>
              <a:t>gamma = 0.0178</a:t>
            </a:r>
          </a:p>
          <a:p>
            <a:pPr algn="ctr"/>
            <a:endParaRPr lang="sv-SE" dirty="0"/>
          </a:p>
          <a:p>
            <a:pPr algn="ctr"/>
            <a:r>
              <a:rPr lang="sv-SE" sz="1400" i="1" dirty="0"/>
              <a:t>Sur le dataset 4 avec une mise à l’échelle des variables numériques en utilisant MinMaxScaler et en faisant un log transform sur la variable target.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2354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01" y="511990"/>
            <a:ext cx="11150600" cy="763479"/>
          </a:xfrm>
        </p:spPr>
        <p:txBody>
          <a:bodyPr/>
          <a:lstStyle/>
          <a:p>
            <a:r>
              <a:rPr lang="fr-FR" u="sng" dirty="0"/>
              <a:t>Résultat sur le jeu de test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6654C1-B022-3F5A-890D-9998B267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44" y="2299223"/>
            <a:ext cx="9988767" cy="771410"/>
          </a:xfrm>
          <a:prstGeom prst="rect">
            <a:avLst/>
          </a:prstGeom>
          <a:ln>
            <a:solidFill>
              <a:srgbClr val="0D1D51"/>
            </a:solidFill>
          </a:ln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474FE70-CA6D-CFA3-F2B9-61DB9EED2377}"/>
              </a:ext>
            </a:extLst>
          </p:cNvPr>
          <p:cNvSpPr txBox="1">
            <a:spLocks/>
          </p:cNvSpPr>
          <p:nvPr/>
        </p:nvSpPr>
        <p:spPr>
          <a:xfrm>
            <a:off x="520700" y="3787368"/>
            <a:ext cx="11150600" cy="124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ym typeface="Wingdings" panose="05000000000000000000" pitchFamily="2" charset="2"/>
              </a:rPr>
              <a:t> </a:t>
            </a:r>
            <a:r>
              <a:rPr lang="fr-FR" sz="2400" dirty="0"/>
              <a:t>Baisse du niveau de performance sur le jeu de test notamment sur la MAE et la RMSE.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29F6FC-2982-FC13-D53B-B0E285B825E5}"/>
              </a:ext>
            </a:extLst>
          </p:cNvPr>
          <p:cNvSpPr/>
          <p:nvPr/>
        </p:nvSpPr>
        <p:spPr>
          <a:xfrm>
            <a:off x="6601969" y="2619115"/>
            <a:ext cx="1847088" cy="451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2C7D-B73E-F459-C7CF-BB2F134940B6}"/>
              </a:ext>
            </a:extLst>
          </p:cNvPr>
          <p:cNvSpPr/>
          <p:nvPr/>
        </p:nvSpPr>
        <p:spPr>
          <a:xfrm>
            <a:off x="9601201" y="2614315"/>
            <a:ext cx="896112" cy="451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76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35" y="-24552"/>
            <a:ext cx="11150600" cy="763479"/>
          </a:xfrm>
        </p:spPr>
        <p:txBody>
          <a:bodyPr/>
          <a:lstStyle/>
          <a:p>
            <a:r>
              <a:rPr lang="fr-FR" u="sng" dirty="0"/>
              <a:t>Analyse des résultats sur le jeu de test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C42AD0-A600-2386-D598-071E6631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47" y="995378"/>
            <a:ext cx="9830124" cy="55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9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35" y="339432"/>
            <a:ext cx="11150600" cy="763479"/>
          </a:xfrm>
        </p:spPr>
        <p:txBody>
          <a:bodyPr/>
          <a:lstStyle/>
          <a:p>
            <a:r>
              <a:rPr lang="fr-FR" u="sng" dirty="0"/>
              <a:t>Analyse des résultats sur le jeu de test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F703E88F-6BC3-7983-F76E-F5D4BB7FBEB9}"/>
              </a:ext>
            </a:extLst>
          </p:cNvPr>
          <p:cNvSpPr txBox="1">
            <a:spLocks/>
          </p:cNvSpPr>
          <p:nvPr/>
        </p:nvSpPr>
        <p:spPr>
          <a:xfrm>
            <a:off x="387535" y="1452541"/>
            <a:ext cx="11150600" cy="124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2400" dirty="0">
                <a:sym typeface="Wingdings" panose="05000000000000000000" pitchFamily="2" charset="2"/>
              </a:rPr>
              <a:t>Répartition du taux d’erreur sur le jeu de test en fonction de la valeur de la variable </a:t>
            </a:r>
            <a:r>
              <a:rPr lang="fr-FR" sz="2400" dirty="0" err="1">
                <a:sym typeface="Wingdings" panose="05000000000000000000" pitchFamily="2" charset="2"/>
              </a:rPr>
              <a:t>target</a:t>
            </a:r>
            <a:r>
              <a:rPr lang="fr-FR" sz="2400" dirty="0">
                <a:sym typeface="Wingdings" panose="05000000000000000000" pitchFamily="2" charset="2"/>
              </a:rPr>
              <a:t> :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D521BA-B029-B798-BC38-AF74C1F6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4" y="2598176"/>
            <a:ext cx="11282501" cy="2693362"/>
          </a:xfrm>
          <a:prstGeom prst="rect">
            <a:avLst/>
          </a:prstGeom>
        </p:spPr>
      </p:pic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35109E7B-739D-2715-60F4-8B05B557D233}"/>
              </a:ext>
            </a:extLst>
          </p:cNvPr>
          <p:cNvSpPr txBox="1">
            <a:spLocks/>
          </p:cNvSpPr>
          <p:nvPr/>
        </p:nvSpPr>
        <p:spPr>
          <a:xfrm>
            <a:off x="387535" y="5414782"/>
            <a:ext cx="11150600" cy="92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ym typeface="Wingdings" panose="05000000000000000000" pitchFamily="2" charset="2"/>
              </a:rPr>
              <a:t> On retrouve bien un plus fort taux d’erreur pour les petites valeurs de jeu de test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88894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sz="3200" dirty="0"/>
              <a:t>Anticiper les besoins en consommation de bâtiments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VILLE DE SEATTLE</a:t>
            </a:r>
          </a:p>
        </p:txBody>
      </p:sp>
      <p:pic>
        <p:nvPicPr>
          <p:cNvPr id="10" name="Espace réservé d’image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10812" y="772357"/>
            <a:ext cx="5305661" cy="5220070"/>
          </a:xfr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35" y="339432"/>
            <a:ext cx="11150600" cy="763479"/>
          </a:xfrm>
        </p:spPr>
        <p:txBody>
          <a:bodyPr/>
          <a:lstStyle/>
          <a:p>
            <a:r>
              <a:rPr lang="fr-FR" u="sng" dirty="0"/>
              <a:t>Impact des variables sur le résultat de la prédiction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F703E88F-6BC3-7983-F76E-F5D4BB7FBEB9}"/>
              </a:ext>
            </a:extLst>
          </p:cNvPr>
          <p:cNvSpPr txBox="1">
            <a:spLocks/>
          </p:cNvSpPr>
          <p:nvPr/>
        </p:nvSpPr>
        <p:spPr>
          <a:xfrm>
            <a:off x="387535" y="1347556"/>
            <a:ext cx="11150600" cy="124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2400" dirty="0">
                <a:sym typeface="Wingdings" panose="05000000000000000000" pitchFamily="2" charset="2"/>
              </a:rPr>
              <a:t>Utilisation de SHAP en calculant les SHAP values</a:t>
            </a:r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6481C7-9536-D282-ACF7-7DD1AC9D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87" y="2198448"/>
            <a:ext cx="5700158" cy="4320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A6075E-617E-85FD-781B-E6D6DE4ACEBE}"/>
              </a:ext>
            </a:extLst>
          </p:cNvPr>
          <p:cNvSpPr/>
          <p:nvPr/>
        </p:nvSpPr>
        <p:spPr>
          <a:xfrm>
            <a:off x="3063240" y="4813674"/>
            <a:ext cx="2039113" cy="18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90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35" y="339432"/>
            <a:ext cx="11150600" cy="763479"/>
          </a:xfrm>
        </p:spPr>
        <p:txBody>
          <a:bodyPr/>
          <a:lstStyle/>
          <a:p>
            <a:r>
              <a:rPr lang="fr-FR" u="sng" dirty="0"/>
              <a:t>Impact de l’ENERGY STAR Score sur la prédiction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F703E88F-6BC3-7983-F76E-F5D4BB7FBEB9}"/>
              </a:ext>
            </a:extLst>
          </p:cNvPr>
          <p:cNvSpPr txBox="1">
            <a:spLocks/>
          </p:cNvSpPr>
          <p:nvPr/>
        </p:nvSpPr>
        <p:spPr>
          <a:xfrm>
            <a:off x="387535" y="1418577"/>
            <a:ext cx="11150600" cy="4840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2000" dirty="0">
                <a:sym typeface="Wingdings" panose="05000000000000000000" pitchFamily="2" charset="2"/>
              </a:rPr>
              <a:t>Données manquantes  réduction du jeu de données à 1 096 échantillons                      			                 (vs 1 655 = -34%)</a:t>
            </a: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fr-FR" sz="2000" dirty="0">
                <a:sym typeface="Wingdings" panose="05000000000000000000" pitchFamily="2" charset="2"/>
              </a:rPr>
              <a:t>Entraînement du modèle retenu sur 2 </a:t>
            </a:r>
            <a:r>
              <a:rPr lang="fr-FR" sz="2000" dirty="0" err="1">
                <a:sym typeface="Wingdings" panose="05000000000000000000" pitchFamily="2" charset="2"/>
              </a:rPr>
              <a:t>datasets</a:t>
            </a:r>
            <a:r>
              <a:rPr lang="fr-FR" sz="2000" dirty="0">
                <a:sym typeface="Wingdings" panose="05000000000000000000" pitchFamily="2" charset="2"/>
              </a:rPr>
              <a:t> 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400" dirty="0" err="1">
                <a:sym typeface="Wingdings" panose="05000000000000000000" pitchFamily="2" charset="2"/>
              </a:rPr>
              <a:t>Dataset</a:t>
            </a:r>
            <a:r>
              <a:rPr lang="fr-FR" sz="1400" dirty="0">
                <a:sym typeface="Wingdings" panose="05000000000000000000" pitchFamily="2" charset="2"/>
              </a:rPr>
              <a:t> retenu lors de la sélection du modèle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400" dirty="0" err="1">
                <a:sym typeface="Wingdings" panose="05000000000000000000" pitchFamily="2" charset="2"/>
              </a:rPr>
              <a:t>Dataset</a:t>
            </a:r>
            <a:r>
              <a:rPr lang="fr-FR" sz="1400" dirty="0">
                <a:sym typeface="Wingdings" panose="05000000000000000000" pitchFamily="2" charset="2"/>
              </a:rPr>
              <a:t> retenu lors de la sélection du modèle en ajoutant l’ENERGY STAR Score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14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fr-FR" sz="2000" dirty="0">
                <a:sym typeface="Wingdings" panose="05000000000000000000" pitchFamily="2" charset="2"/>
              </a:rPr>
              <a:t>Comparaison des résultats obtenus après cross validation :</a:t>
            </a: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2000" dirty="0">
                <a:sym typeface="Wingdings" panose="05000000000000000000" pitchFamily="2" charset="2"/>
              </a:rPr>
              <a:t> Baisse du r2 mais amélioration significative des autres métriques.</a:t>
            </a: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1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A219BB-378A-74A6-D054-F694BECB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52" y="4428801"/>
            <a:ext cx="9839325" cy="7524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77D5FD-9418-457F-DB85-EE273B623398}"/>
              </a:ext>
            </a:extLst>
          </p:cNvPr>
          <p:cNvSpPr/>
          <p:nvPr/>
        </p:nvSpPr>
        <p:spPr>
          <a:xfrm>
            <a:off x="5870448" y="4694803"/>
            <a:ext cx="2834640" cy="562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0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1508615-E686-A479-B957-6BF42311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018" y="2661465"/>
            <a:ext cx="2081058" cy="19256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DC39188-AC93-E4E5-E960-556CB564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0" y="3910305"/>
            <a:ext cx="9395855" cy="27457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B8AAB7-99F6-D53B-AFC9-0C467C675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30" y="1020724"/>
            <a:ext cx="9395855" cy="2711923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9460"/>
            <a:ext cx="11150600" cy="763479"/>
          </a:xfrm>
        </p:spPr>
        <p:txBody>
          <a:bodyPr/>
          <a:lstStyle/>
          <a:p>
            <a:r>
              <a:rPr lang="fr-FR" sz="2400" u="sng" dirty="0"/>
              <a:t>Prédiction des émissions de CO2 : résultats de la cross validation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D2D1B1-47C7-AAA5-9B38-536AE5D7D4F2}"/>
              </a:ext>
            </a:extLst>
          </p:cNvPr>
          <p:cNvSpPr/>
          <p:nvPr/>
        </p:nvSpPr>
        <p:spPr>
          <a:xfrm>
            <a:off x="11026065" y="3080550"/>
            <a:ext cx="1029810" cy="1597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795E7B-8A9A-A989-B17F-0CE1C31D4BEE}"/>
              </a:ext>
            </a:extLst>
          </p:cNvPr>
          <p:cNvSpPr/>
          <p:nvPr/>
        </p:nvSpPr>
        <p:spPr>
          <a:xfrm>
            <a:off x="1413027" y="1313895"/>
            <a:ext cx="8450059" cy="266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4CC539-DA14-6315-2301-67418E75D3AD}"/>
              </a:ext>
            </a:extLst>
          </p:cNvPr>
          <p:cNvSpPr/>
          <p:nvPr/>
        </p:nvSpPr>
        <p:spPr>
          <a:xfrm>
            <a:off x="1413026" y="4209495"/>
            <a:ext cx="8450059" cy="266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0C948B8-B8C9-CCCF-A400-DC419D0B6708}"/>
              </a:ext>
            </a:extLst>
          </p:cNvPr>
          <p:cNvSpPr/>
          <p:nvPr/>
        </p:nvSpPr>
        <p:spPr>
          <a:xfrm>
            <a:off x="2949813" y="1198382"/>
            <a:ext cx="6642873" cy="4072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u="sng" dirty="0"/>
              <a:t>Modèle retenu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XGBoost</a:t>
            </a:r>
            <a:r>
              <a:rPr lang="fr-FR" dirty="0"/>
              <a:t> avec les paramètres suivants</a:t>
            </a:r>
          </a:p>
          <a:p>
            <a:pPr algn="ctr"/>
            <a:r>
              <a:rPr lang="en-US" dirty="0" err="1"/>
              <a:t>n_estimators</a:t>
            </a:r>
            <a:r>
              <a:rPr lang="en-US" dirty="0"/>
              <a:t>=15</a:t>
            </a:r>
          </a:p>
          <a:p>
            <a:pPr algn="ctr"/>
            <a:r>
              <a:rPr lang="en-US" dirty="0" err="1"/>
              <a:t>min_child_weight</a:t>
            </a:r>
            <a:r>
              <a:rPr lang="en-US" dirty="0"/>
              <a:t> = 1</a:t>
            </a:r>
          </a:p>
          <a:p>
            <a:pPr algn="ctr"/>
            <a:r>
              <a:rPr lang="en-US" dirty="0" err="1"/>
              <a:t>max_depth</a:t>
            </a:r>
            <a:r>
              <a:rPr lang="en-US" dirty="0"/>
              <a:t> = 6</a:t>
            </a:r>
          </a:p>
          <a:p>
            <a:pPr algn="ctr"/>
            <a:r>
              <a:rPr lang="en-US" dirty="0" err="1"/>
              <a:t>learning_rate</a:t>
            </a:r>
            <a:r>
              <a:rPr lang="en-US" dirty="0"/>
              <a:t> = 0.5</a:t>
            </a:r>
          </a:p>
          <a:p>
            <a:pPr algn="ctr"/>
            <a:r>
              <a:rPr lang="en-US" dirty="0"/>
              <a:t>gamma = 0.25</a:t>
            </a:r>
          </a:p>
          <a:p>
            <a:pPr algn="ctr"/>
            <a:endParaRPr lang="sv-SE" dirty="0"/>
          </a:p>
          <a:p>
            <a:pPr algn="ctr"/>
            <a:r>
              <a:rPr lang="sv-SE" sz="1400" i="1" dirty="0"/>
              <a:t>Sur le dataset 3 avec une mise à l’échelle des variables numériques en utilisant RobustScaler et en faisant un log transform sur la variable target.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04069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F1C70F0-21B2-FB0A-8E2D-B9649951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282165"/>
            <a:ext cx="9450895" cy="801956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01" y="511990"/>
            <a:ext cx="11150600" cy="763479"/>
          </a:xfrm>
        </p:spPr>
        <p:txBody>
          <a:bodyPr/>
          <a:lstStyle/>
          <a:p>
            <a:r>
              <a:rPr lang="fr-FR" u="sng" dirty="0"/>
              <a:t>Résultat sur le jeu de test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474FE70-CA6D-CFA3-F2B9-61DB9EED2377}"/>
              </a:ext>
            </a:extLst>
          </p:cNvPr>
          <p:cNvSpPr txBox="1">
            <a:spLocks/>
          </p:cNvSpPr>
          <p:nvPr/>
        </p:nvSpPr>
        <p:spPr>
          <a:xfrm>
            <a:off x="520700" y="3787368"/>
            <a:ext cx="11150600" cy="124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ym typeface="Wingdings" panose="05000000000000000000" pitchFamily="2" charset="2"/>
              </a:rPr>
              <a:t> </a:t>
            </a:r>
            <a:r>
              <a:rPr lang="fr-FR" sz="2400" dirty="0"/>
              <a:t>Niveau de performance équivalent avec une légère hausse du r2 mais des autres métriques légèrement dégradées.</a:t>
            </a:r>
          </a:p>
        </p:txBody>
      </p:sp>
    </p:spTree>
    <p:extLst>
      <p:ext uri="{BB962C8B-B14F-4D97-AF65-F5344CB8AC3E}">
        <p14:creationId xmlns:p14="http://schemas.microsoft.com/office/powerpoint/2010/main" val="193813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35" y="-24552"/>
            <a:ext cx="11150600" cy="763479"/>
          </a:xfrm>
        </p:spPr>
        <p:txBody>
          <a:bodyPr/>
          <a:lstStyle/>
          <a:p>
            <a:r>
              <a:rPr lang="fr-FR" u="sng" dirty="0"/>
              <a:t>Analyse des résultats sur le jeu de test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7550CC-1488-8016-57E9-FAF94AEF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1007971"/>
            <a:ext cx="10424160" cy="56522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C0FB94-FF83-1046-DB5D-5CBCC6FA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05" y="1007971"/>
            <a:ext cx="10335959" cy="56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9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35" y="339432"/>
            <a:ext cx="11150600" cy="763479"/>
          </a:xfrm>
        </p:spPr>
        <p:txBody>
          <a:bodyPr/>
          <a:lstStyle/>
          <a:p>
            <a:r>
              <a:rPr lang="fr-FR" u="sng" dirty="0"/>
              <a:t>Analyse des résultats sur le jeu de test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F703E88F-6BC3-7983-F76E-F5D4BB7FBEB9}"/>
              </a:ext>
            </a:extLst>
          </p:cNvPr>
          <p:cNvSpPr txBox="1">
            <a:spLocks/>
          </p:cNvSpPr>
          <p:nvPr/>
        </p:nvSpPr>
        <p:spPr>
          <a:xfrm>
            <a:off x="387535" y="1452541"/>
            <a:ext cx="11150600" cy="124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2400" dirty="0">
                <a:sym typeface="Wingdings" panose="05000000000000000000" pitchFamily="2" charset="2"/>
              </a:rPr>
              <a:t>Répartition du taux d’erreur sur le jeu de test en fonction de la valeur de la variable </a:t>
            </a:r>
            <a:r>
              <a:rPr lang="fr-FR" sz="2400" dirty="0" err="1">
                <a:sym typeface="Wingdings" panose="05000000000000000000" pitchFamily="2" charset="2"/>
              </a:rPr>
              <a:t>target</a:t>
            </a:r>
            <a:r>
              <a:rPr lang="fr-FR" sz="2400" dirty="0">
                <a:sym typeface="Wingdings" panose="05000000000000000000" pitchFamily="2" charset="2"/>
              </a:rPr>
              <a:t> :</a:t>
            </a:r>
            <a:endParaRPr lang="fr-FR" sz="2400" dirty="0"/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35109E7B-739D-2715-60F4-8B05B557D233}"/>
              </a:ext>
            </a:extLst>
          </p:cNvPr>
          <p:cNvSpPr txBox="1">
            <a:spLocks/>
          </p:cNvSpPr>
          <p:nvPr/>
        </p:nvSpPr>
        <p:spPr>
          <a:xfrm>
            <a:off x="387535" y="5414782"/>
            <a:ext cx="11150600" cy="92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ym typeface="Wingdings" panose="05000000000000000000" pitchFamily="2" charset="2"/>
              </a:rPr>
              <a:t> On retrouve bien un plus fort taux d’erreur pour les petites valeurs de jeu de test</a:t>
            </a:r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6B1C16-942E-FF35-ABF2-7D30E315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509859"/>
            <a:ext cx="117443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08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41AAD1-6AD6-0FBE-6FD1-2B141634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24" y="1952625"/>
            <a:ext cx="6276975" cy="490537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35" y="339432"/>
            <a:ext cx="11150600" cy="763479"/>
          </a:xfrm>
        </p:spPr>
        <p:txBody>
          <a:bodyPr/>
          <a:lstStyle/>
          <a:p>
            <a:r>
              <a:rPr lang="fr-FR" u="sng" dirty="0"/>
              <a:t>Impact des variables sur le résultat de la prédiction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F703E88F-6BC3-7983-F76E-F5D4BB7FBEB9}"/>
              </a:ext>
            </a:extLst>
          </p:cNvPr>
          <p:cNvSpPr txBox="1">
            <a:spLocks/>
          </p:cNvSpPr>
          <p:nvPr/>
        </p:nvSpPr>
        <p:spPr>
          <a:xfrm>
            <a:off x="387535" y="1347556"/>
            <a:ext cx="11150600" cy="124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2400" dirty="0">
                <a:sym typeface="Wingdings" panose="05000000000000000000" pitchFamily="2" charset="2"/>
              </a:rPr>
              <a:t>Utilisation de SHAP en calculant les SHAP values</a:t>
            </a:r>
            <a:endParaRPr lang="fr-FR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6075E-617E-85FD-781B-E6D6DE4ACEBE}"/>
              </a:ext>
            </a:extLst>
          </p:cNvPr>
          <p:cNvSpPr/>
          <p:nvPr/>
        </p:nvSpPr>
        <p:spPr>
          <a:xfrm>
            <a:off x="3063240" y="4813674"/>
            <a:ext cx="2779776" cy="18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84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34E9DD-F9B9-0A50-9489-68CED870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7" y="4466203"/>
            <a:ext cx="9813956" cy="749809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35" y="339432"/>
            <a:ext cx="11150600" cy="763479"/>
          </a:xfrm>
        </p:spPr>
        <p:txBody>
          <a:bodyPr/>
          <a:lstStyle/>
          <a:p>
            <a:r>
              <a:rPr lang="fr-FR" u="sng" dirty="0"/>
              <a:t>Impact de l’ENERGY STAR Score sur la prédiction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F703E88F-6BC3-7983-F76E-F5D4BB7FBEB9}"/>
              </a:ext>
            </a:extLst>
          </p:cNvPr>
          <p:cNvSpPr txBox="1">
            <a:spLocks/>
          </p:cNvSpPr>
          <p:nvPr/>
        </p:nvSpPr>
        <p:spPr>
          <a:xfrm>
            <a:off x="387535" y="1418577"/>
            <a:ext cx="11150600" cy="4840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2000" dirty="0">
                <a:sym typeface="Wingdings" panose="05000000000000000000" pitchFamily="2" charset="2"/>
              </a:rPr>
              <a:t>Données manquantes  réduction du jeu de données à 1 096 échantillons                      			                 (vs 1 655 = -34%)</a:t>
            </a: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fr-FR" sz="2000" dirty="0">
                <a:sym typeface="Wingdings" panose="05000000000000000000" pitchFamily="2" charset="2"/>
              </a:rPr>
              <a:t>Entraînement du modèle retenu sur 2 </a:t>
            </a:r>
            <a:r>
              <a:rPr lang="fr-FR" sz="2000" dirty="0" err="1">
                <a:sym typeface="Wingdings" panose="05000000000000000000" pitchFamily="2" charset="2"/>
              </a:rPr>
              <a:t>datasets</a:t>
            </a:r>
            <a:r>
              <a:rPr lang="fr-FR" sz="2000" dirty="0">
                <a:sym typeface="Wingdings" panose="05000000000000000000" pitchFamily="2" charset="2"/>
              </a:rPr>
              <a:t> 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400" dirty="0" err="1">
                <a:sym typeface="Wingdings" panose="05000000000000000000" pitchFamily="2" charset="2"/>
              </a:rPr>
              <a:t>Dataset</a:t>
            </a:r>
            <a:r>
              <a:rPr lang="fr-FR" sz="1400" dirty="0">
                <a:sym typeface="Wingdings" panose="05000000000000000000" pitchFamily="2" charset="2"/>
              </a:rPr>
              <a:t> retenu lors de la sélection du modèle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400" dirty="0" err="1">
                <a:sym typeface="Wingdings" panose="05000000000000000000" pitchFamily="2" charset="2"/>
              </a:rPr>
              <a:t>Dataset</a:t>
            </a:r>
            <a:r>
              <a:rPr lang="fr-FR" sz="1400" dirty="0">
                <a:sym typeface="Wingdings" panose="05000000000000000000" pitchFamily="2" charset="2"/>
              </a:rPr>
              <a:t> retenu lors de la sélection du modèle en ajoutant l’ENERGY STAR Score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14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fr-FR" sz="2000" dirty="0">
                <a:sym typeface="Wingdings" panose="05000000000000000000" pitchFamily="2" charset="2"/>
              </a:rPr>
              <a:t>Comparaison des résultats obtenus après cross validation :</a:t>
            </a: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2000" dirty="0">
                <a:sym typeface="Wingdings" panose="05000000000000000000" pitchFamily="2" charset="2"/>
              </a:rPr>
              <a:t> Amélioration significative des toutes les métriques.</a:t>
            </a: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fr-FR" sz="2000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7D5FD-9418-457F-DB85-EE273B623398}"/>
              </a:ext>
            </a:extLst>
          </p:cNvPr>
          <p:cNvSpPr/>
          <p:nvPr/>
        </p:nvSpPr>
        <p:spPr>
          <a:xfrm>
            <a:off x="5138928" y="4694803"/>
            <a:ext cx="3566160" cy="562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75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343"/>
            <a:ext cx="10515600" cy="940181"/>
          </a:xfrm>
        </p:spPr>
        <p:txBody>
          <a:bodyPr rtlCol="0"/>
          <a:lstStyle/>
          <a:p>
            <a:pPr rtl="0"/>
            <a:r>
              <a:rPr lang="fr-FR" dirty="0"/>
              <a:t>5.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5024" y="1329197"/>
            <a:ext cx="9390888" cy="764460"/>
          </a:xfrm>
        </p:spPr>
        <p:txBody>
          <a:bodyPr rtlCol="0"/>
          <a:lstStyle/>
          <a:p>
            <a:pPr rtl="0"/>
            <a:r>
              <a:rPr lang="fr-FR" sz="3600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28</a:t>
            </a:fld>
            <a:endParaRPr lang="fr-FR" dirty="0"/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11877" y="2386584"/>
            <a:ext cx="6196185" cy="4471416"/>
          </a:xfr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28824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35" y="339432"/>
            <a:ext cx="11150600" cy="763479"/>
          </a:xfrm>
        </p:spPr>
        <p:txBody>
          <a:bodyPr/>
          <a:lstStyle/>
          <a:p>
            <a:r>
              <a:rPr lang="fr-FR" u="sng" dirty="0"/>
              <a:t>Conclusion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F703E88F-6BC3-7983-F76E-F5D4BB7FBEB9}"/>
              </a:ext>
            </a:extLst>
          </p:cNvPr>
          <p:cNvSpPr txBox="1">
            <a:spLocks/>
          </p:cNvSpPr>
          <p:nvPr/>
        </p:nvSpPr>
        <p:spPr>
          <a:xfrm>
            <a:off x="387535" y="1418577"/>
            <a:ext cx="11150600" cy="4840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2400" dirty="0">
                <a:sym typeface="Wingdings" panose="05000000000000000000" pitchFamily="2" charset="2"/>
              </a:rPr>
              <a:t>Deux modèles différents retenus pour la prédiction de chacune des variables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ym typeface="Wingdings" panose="05000000000000000000" pitchFamily="2" charset="2"/>
              </a:rPr>
              <a:t>Application du logarithme sur la variable </a:t>
            </a:r>
            <a:r>
              <a:rPr lang="fr-FR" sz="2400" dirty="0" err="1">
                <a:sym typeface="Wingdings" panose="05000000000000000000" pitchFamily="2" charset="2"/>
              </a:rPr>
              <a:t>target</a:t>
            </a:r>
            <a:r>
              <a:rPr lang="fr-FR" sz="2400" dirty="0">
                <a:sym typeface="Wingdings" panose="05000000000000000000" pitchFamily="2" charset="2"/>
              </a:rPr>
              <a:t> pour les deux modèles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ym typeface="Wingdings" panose="05000000000000000000" pitchFamily="2" charset="2"/>
              </a:rPr>
              <a:t>Plus de difficultés à prédire les petites valeurs pour les deux modèles</a:t>
            </a:r>
          </a:p>
          <a:p>
            <a:pPr>
              <a:lnSpc>
                <a:spcPct val="160000"/>
              </a:lnSpc>
            </a:pPr>
            <a:r>
              <a:rPr lang="fr-FR" sz="2400" dirty="0">
                <a:sym typeface="Wingdings" panose="05000000000000000000" pitchFamily="2" charset="2"/>
              </a:rPr>
              <a:t>Impact important des variables suivantes pour les deux modèles (par ordre d’importance) 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400" dirty="0" err="1">
                <a:sym typeface="Wingdings" panose="05000000000000000000" pitchFamily="2" charset="2"/>
              </a:rPr>
              <a:t>PropertyGFATotal</a:t>
            </a:r>
            <a:r>
              <a:rPr lang="fr-FR" sz="1400" dirty="0">
                <a:sym typeface="Wingdings" panose="05000000000000000000" pitchFamily="2" charset="2"/>
              </a:rPr>
              <a:t> (= </a:t>
            </a:r>
            <a:r>
              <a:rPr lang="fr-FR" sz="1400" dirty="0" err="1">
                <a:sym typeface="Wingdings" panose="05000000000000000000" pitchFamily="2" charset="2"/>
              </a:rPr>
              <a:t>Surperficie</a:t>
            </a:r>
            <a:r>
              <a:rPr lang="fr-FR" sz="1400" dirty="0">
                <a:sym typeface="Wingdings" panose="05000000000000000000" pitchFamily="2" charset="2"/>
              </a:rPr>
              <a:t> du bâtiment)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400" dirty="0" err="1">
                <a:sym typeface="Wingdings" panose="05000000000000000000" pitchFamily="2" charset="2"/>
              </a:rPr>
              <a:t>PrimaryPropertyType</a:t>
            </a:r>
            <a:r>
              <a:rPr lang="fr-FR" sz="1400" dirty="0">
                <a:sym typeface="Wingdings" panose="05000000000000000000" pitchFamily="2" charset="2"/>
              </a:rPr>
              <a:t> (= Utilisation principale du bâtiment)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400" dirty="0" err="1">
                <a:sym typeface="Wingdings" panose="05000000000000000000" pitchFamily="2" charset="2"/>
              </a:rPr>
              <a:t>YearBuilt</a:t>
            </a:r>
            <a:r>
              <a:rPr lang="fr-FR" sz="1400" dirty="0">
                <a:sym typeface="Wingdings" panose="05000000000000000000" pitchFamily="2" charset="2"/>
              </a:rPr>
              <a:t> (= Année de construction)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400" dirty="0" err="1">
                <a:sym typeface="Wingdings" panose="05000000000000000000" pitchFamily="2" charset="2"/>
              </a:rPr>
              <a:t>Neighborhood</a:t>
            </a:r>
            <a:r>
              <a:rPr lang="fr-FR" sz="1400" dirty="0">
                <a:sym typeface="Wingdings" panose="05000000000000000000" pitchFamily="2" charset="2"/>
              </a:rPr>
              <a:t> (= Quartier)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14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fr-FR" sz="2400" dirty="0">
                <a:sym typeface="Wingdings" panose="05000000000000000000" pitchFamily="2" charset="2"/>
              </a:rPr>
              <a:t>Amélioration des métriques lors de l’ajout de l’ERNERGY STAR Score pour les deux modèles mais entraînement du modèle sur 34% de données en moins.</a:t>
            </a:r>
          </a:p>
          <a:p>
            <a:pPr>
              <a:lnSpc>
                <a:spcPct val="100000"/>
              </a:lnSpc>
            </a:pPr>
            <a:endParaRPr lang="fr-FR" sz="24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fr-FR" sz="2400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0741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701335"/>
            <a:ext cx="10837862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000" dirty="0"/>
              <a:t>Rappel de la problématique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000" dirty="0"/>
              <a:t>Présentation du jeu de données et manipulations réalisées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000" dirty="0"/>
              <a:t>Approche de modélisation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000" dirty="0"/>
              <a:t>Présentation des résultats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000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fr-FR" sz="3000" dirty="0"/>
          </a:p>
          <a:p>
            <a:pPr marL="514350" indent="-514350">
              <a:buFont typeface="+mj-lt"/>
              <a:buAutoNum type="arabicPeriod"/>
            </a:pPr>
            <a:endParaRPr lang="fr-FR" sz="3000" dirty="0"/>
          </a:p>
          <a:p>
            <a:pPr marL="514350" indent="-514350">
              <a:buFont typeface="+mj-lt"/>
              <a:buAutoNum type="arabicPeriod"/>
            </a:pPr>
            <a:endParaRPr lang="fr-FR" sz="30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9889"/>
            <a:ext cx="11150600" cy="1022886"/>
          </a:xfrm>
        </p:spPr>
        <p:txBody>
          <a:bodyPr/>
          <a:lstStyle/>
          <a:p>
            <a:r>
              <a:rPr lang="fr-FR" sz="3800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8395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343"/>
            <a:ext cx="10515600" cy="940181"/>
          </a:xfrm>
        </p:spPr>
        <p:txBody>
          <a:bodyPr rtlCol="0"/>
          <a:lstStyle/>
          <a:p>
            <a:pPr rtl="0"/>
            <a:r>
              <a:rPr lang="fr-FR" dirty="0"/>
              <a:t>1.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388" y="1323511"/>
            <a:ext cx="7900525" cy="764460"/>
          </a:xfrm>
        </p:spPr>
        <p:txBody>
          <a:bodyPr rtlCol="0"/>
          <a:lstStyle/>
          <a:p>
            <a:pPr rtl="0"/>
            <a:r>
              <a:rPr lang="fr-FR" sz="4000" dirty="0"/>
              <a:t>Rappel de la problématique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12901" y="2299317"/>
            <a:ext cx="6206400" cy="4558684"/>
          </a:xfr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65" y="1784411"/>
            <a:ext cx="10900745" cy="43855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Objectif : </a:t>
            </a:r>
            <a:r>
              <a:rPr lang="fr-FR" sz="2400" b="1" i="1" dirty="0"/>
              <a:t>ville neutre en émissions de carbone</a:t>
            </a:r>
            <a:r>
              <a:rPr lang="fr-FR" sz="2400" dirty="0"/>
              <a:t> en 2050.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Suivi de la consommation énergétique et des émissions des bâtiments non destinés à l’habitation.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Relevés sur certains bâtiments en 2015 et 2016.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b="1" i="1" dirty="0"/>
              <a:t>Relevés coûteux </a:t>
            </a:r>
            <a:r>
              <a:rPr lang="fr-FR" sz="2400" dirty="0">
                <a:sym typeface="Wingdings" panose="05000000000000000000" pitchFamily="2" charset="2"/>
              </a:rPr>
              <a:t> nécessité de </a:t>
            </a:r>
            <a:r>
              <a:rPr lang="fr-FR" sz="2400" b="1" i="1" dirty="0">
                <a:sym typeface="Wingdings" panose="05000000000000000000" pitchFamily="2" charset="2"/>
              </a:rPr>
              <a:t>développer un modèle de prédiction</a:t>
            </a:r>
            <a:r>
              <a:rPr lang="fr-FR" sz="24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61637"/>
            <a:ext cx="11150600" cy="763479"/>
          </a:xfrm>
        </p:spPr>
        <p:txBody>
          <a:bodyPr/>
          <a:lstStyle/>
          <a:p>
            <a:r>
              <a:rPr lang="fr-FR" u="sng" dirty="0"/>
              <a:t>Rappel de la problématique</a:t>
            </a:r>
          </a:p>
        </p:txBody>
      </p:sp>
    </p:spTree>
    <p:extLst>
      <p:ext uri="{BB962C8B-B14F-4D97-AF65-F5344CB8AC3E}">
        <p14:creationId xmlns:p14="http://schemas.microsoft.com/office/powerpoint/2010/main" val="374466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343"/>
            <a:ext cx="10515600" cy="940181"/>
          </a:xfrm>
        </p:spPr>
        <p:txBody>
          <a:bodyPr rtlCol="0"/>
          <a:lstStyle/>
          <a:p>
            <a:pPr rtl="0"/>
            <a:r>
              <a:rPr lang="fr-FR" dirty="0"/>
              <a:t>2.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5024" y="1213783"/>
            <a:ext cx="9390888" cy="764460"/>
          </a:xfrm>
        </p:spPr>
        <p:txBody>
          <a:bodyPr rtlCol="0"/>
          <a:lstStyle/>
          <a:p>
            <a:pPr rtl="0"/>
            <a:r>
              <a:rPr lang="fr-FR" sz="2800" dirty="0"/>
              <a:t>Présentation du jeu de données et manipulation sur les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12901" y="2308195"/>
            <a:ext cx="6206400" cy="4549806"/>
          </a:xfr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4990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65" y="1784411"/>
            <a:ext cx="10900745" cy="438556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Relevés effectués par les agents de la ville sur certains bâtiments en 2015 et 2016.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Données concernant 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sz="2000" i="1" u="sng" dirty="0"/>
              <a:t>Caractéristiques du bâtiment : </a:t>
            </a:r>
            <a:r>
              <a:rPr lang="fr-FR" sz="2000" dirty="0"/>
              <a:t>type, principale utilisation, année de construction, nombre d’immeubles, nombre d’étages, localisation, surface…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2000" i="1" u="sng" dirty="0"/>
              <a:t>Consommations énergétiques :</a:t>
            </a:r>
            <a:r>
              <a:rPr lang="fr-FR" sz="2000" dirty="0"/>
              <a:t> consommation du bâtiment (sur l’année et à météo standard), consommation totale incluant les pertes d’acheminement de l’énergie, les émissions de CO2, la consommation de chaque type d’énergie utilisée…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2000" i="1" u="sng" dirty="0"/>
              <a:t>Autres :</a:t>
            </a:r>
            <a:r>
              <a:rPr lang="fr-FR" sz="2000" dirty="0"/>
              <a:t> Energy Star Score, commentaires sur les bâtiments…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sz="2000" dirty="0"/>
          </a:p>
          <a:p>
            <a:pPr>
              <a:lnSpc>
                <a:spcPct val="100000"/>
              </a:lnSpc>
            </a:pPr>
            <a:r>
              <a:rPr lang="fr-FR" sz="2400" dirty="0"/>
              <a:t>2015 : 3 340 lignes et 47 colonnes</a:t>
            </a:r>
          </a:p>
          <a:p>
            <a:pPr>
              <a:lnSpc>
                <a:spcPct val="100000"/>
              </a:lnSpc>
            </a:pPr>
            <a:r>
              <a:rPr lang="fr-FR" sz="2400" dirty="0"/>
              <a:t>2016 : 3 376 lignes et 46 colonnes</a:t>
            </a:r>
          </a:p>
          <a:p>
            <a:pPr>
              <a:lnSpc>
                <a:spcPct val="100000"/>
              </a:lnSpc>
            </a:pPr>
            <a:endParaRPr lang="fr-FR" sz="24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61637"/>
            <a:ext cx="11150600" cy="763479"/>
          </a:xfrm>
        </p:spPr>
        <p:txBody>
          <a:bodyPr/>
          <a:lstStyle/>
          <a:p>
            <a:r>
              <a:rPr lang="fr-FR" u="sng" dirty="0"/>
              <a:t>Présentation du jeu de données</a:t>
            </a:r>
          </a:p>
        </p:txBody>
      </p:sp>
    </p:spTree>
    <p:extLst>
      <p:ext uri="{BB962C8B-B14F-4D97-AF65-F5344CB8AC3E}">
        <p14:creationId xmlns:p14="http://schemas.microsoft.com/office/powerpoint/2010/main" val="548761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65" y="1784411"/>
            <a:ext cx="10900745" cy="438556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Regroupement dans un seul jeu de données des relevés de 2015 et 2016 en prenant les relevés de 2016 en cas de doublon.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Recalcul des données par square foot car pour certaines données 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Consommation par square foot ≠ Consommation totale / surface totale</a:t>
            </a:r>
          </a:p>
          <a:p>
            <a:pPr marL="0" indent="0">
              <a:lnSpc>
                <a:spcPct val="100000"/>
              </a:lnSpc>
              <a:buNone/>
            </a:pPr>
            <a:endParaRPr lang="fr-FR" sz="2400" i="1" dirty="0"/>
          </a:p>
          <a:p>
            <a:pPr>
              <a:lnSpc>
                <a:spcPct val="100000"/>
              </a:lnSpc>
            </a:pPr>
            <a:r>
              <a:rPr lang="fr-FR" sz="2400" dirty="0"/>
              <a:t>Filtrage sur les bâtiments non destinés à l’habitation.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Homogénéisation des catégories pour les variables ‘</a:t>
            </a:r>
            <a:r>
              <a:rPr lang="fr-FR" sz="2400" dirty="0" err="1"/>
              <a:t>PrimaryPropertyType</a:t>
            </a:r>
            <a:r>
              <a:rPr lang="fr-FR" sz="2400" dirty="0"/>
              <a:t>’ et ‘</a:t>
            </a:r>
            <a:r>
              <a:rPr lang="fr-FR" sz="2400" dirty="0" err="1"/>
              <a:t>Neighborhood</a:t>
            </a:r>
            <a:r>
              <a:rPr lang="fr-FR" sz="2400" dirty="0"/>
              <a:t>’.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Exemple : ‘Central’, ‘Ballard’ </a:t>
            </a:r>
            <a:r>
              <a:rPr lang="fr-FR" sz="1600" dirty="0">
                <a:sym typeface="Wingdings" panose="05000000000000000000" pitchFamily="2" charset="2"/>
              </a:rPr>
              <a:t> ‘CENTRAL’, ‘BALLARD’</a:t>
            </a:r>
            <a:endParaRPr lang="fr-FR" sz="1600" dirty="0"/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Pour la variable ‘</a:t>
            </a:r>
            <a:r>
              <a:rPr lang="fr-FR" sz="2400" dirty="0" err="1"/>
              <a:t>PrimaryPropertyType</a:t>
            </a:r>
            <a:r>
              <a:rPr lang="fr-FR" sz="2400" dirty="0"/>
              <a:t>’ 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Catégorie ‘Office’ ajouté à ‘Small- and </a:t>
            </a:r>
            <a:r>
              <a:rPr lang="fr-FR" sz="1600" dirty="0" err="1"/>
              <a:t>Mid-Sized</a:t>
            </a:r>
            <a:r>
              <a:rPr lang="fr-FR" sz="1600" dirty="0"/>
              <a:t> Office’ car que 3 échantillons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Catégorie ‘Non-</a:t>
            </a:r>
            <a:r>
              <a:rPr lang="fr-FR" sz="1600" dirty="0" err="1"/>
              <a:t>Refrigerated</a:t>
            </a:r>
            <a:r>
              <a:rPr lang="fr-FR" sz="1600" dirty="0"/>
              <a:t> Warehouse’ ajouté à ‘Warehouse’ car que 2 échantillons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61637"/>
            <a:ext cx="11150600" cy="763479"/>
          </a:xfrm>
        </p:spPr>
        <p:txBody>
          <a:bodyPr/>
          <a:lstStyle/>
          <a:p>
            <a:r>
              <a:rPr lang="fr-FR" u="sng" dirty="0"/>
              <a:t>Manipulations sur les données</a:t>
            </a:r>
          </a:p>
        </p:txBody>
      </p:sp>
    </p:spTree>
    <p:extLst>
      <p:ext uri="{BB962C8B-B14F-4D97-AF65-F5344CB8AC3E}">
        <p14:creationId xmlns:p14="http://schemas.microsoft.com/office/powerpoint/2010/main" val="220550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7BAF01-14AC-D0F5-4142-BB0275DB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15" y="1544953"/>
            <a:ext cx="10900745" cy="438556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Analyse de la consommation '</a:t>
            </a:r>
            <a:r>
              <a:rPr lang="fr-FR" sz="2400" dirty="0" err="1"/>
              <a:t>SiteEUIWN</a:t>
            </a:r>
            <a:r>
              <a:rPr lang="fr-FR" sz="2400" dirty="0"/>
              <a:t>(</a:t>
            </a:r>
            <a:r>
              <a:rPr lang="fr-FR" sz="2400" dirty="0" err="1"/>
              <a:t>kBtu</a:t>
            </a:r>
            <a:r>
              <a:rPr lang="fr-FR" sz="2400" dirty="0"/>
              <a:t>/</a:t>
            </a:r>
            <a:r>
              <a:rPr lang="fr-FR" sz="2400" dirty="0" err="1"/>
              <a:t>sf</a:t>
            </a:r>
            <a:r>
              <a:rPr lang="fr-FR" sz="2400" dirty="0"/>
              <a:t>)' en fonction du '</a:t>
            </a:r>
            <a:r>
              <a:rPr lang="fr-FR" sz="2400" dirty="0" err="1"/>
              <a:t>PrimaryPropertyType</a:t>
            </a:r>
            <a:r>
              <a:rPr lang="fr-FR" sz="2400" dirty="0"/>
              <a:t>’.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Analyse de '</a:t>
            </a:r>
            <a:r>
              <a:rPr lang="fr-FR" sz="2400" dirty="0" err="1"/>
              <a:t>GHGEmissionsIntensity</a:t>
            </a:r>
            <a:r>
              <a:rPr lang="fr-FR" sz="2400" dirty="0"/>
              <a:t>(kgCO2e/ft2)' en fonction du '</a:t>
            </a:r>
            <a:r>
              <a:rPr lang="fr-FR" sz="2400" dirty="0" err="1"/>
              <a:t>PrimaryPropertyType</a:t>
            </a:r>
            <a:r>
              <a:rPr lang="fr-FR" sz="2400" dirty="0"/>
              <a:t>’.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Analyse de l'évolution de '</a:t>
            </a:r>
            <a:r>
              <a:rPr lang="fr-FR" sz="2400" dirty="0" err="1"/>
              <a:t>SiteEnergyUseWN</a:t>
            </a:r>
            <a:r>
              <a:rPr lang="fr-FR" sz="2400" dirty="0"/>
              <a:t>(</a:t>
            </a:r>
            <a:r>
              <a:rPr lang="fr-FR" sz="2400" dirty="0" err="1"/>
              <a:t>kBtu</a:t>
            </a:r>
            <a:r>
              <a:rPr lang="fr-FR" sz="2400" dirty="0"/>
              <a:t>)' en fonction de la '</a:t>
            </a:r>
            <a:r>
              <a:rPr lang="fr-FR" sz="2400" dirty="0" err="1"/>
              <a:t>PropertyGFATotal</a:t>
            </a:r>
            <a:r>
              <a:rPr lang="fr-FR" sz="2400" dirty="0"/>
              <a:t>’.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Suppression des données ayant 0 en ‘</a:t>
            </a:r>
            <a:r>
              <a:rPr lang="fr-FR" sz="2400" dirty="0" err="1"/>
              <a:t>SiteEUIWN</a:t>
            </a:r>
            <a:r>
              <a:rPr lang="fr-FR" sz="2400" dirty="0"/>
              <a:t>(</a:t>
            </a:r>
            <a:r>
              <a:rPr lang="fr-FR" sz="2400" dirty="0" err="1"/>
              <a:t>kBtu</a:t>
            </a:r>
            <a:r>
              <a:rPr lang="fr-FR" sz="2400" dirty="0"/>
              <a:t>/</a:t>
            </a:r>
            <a:r>
              <a:rPr lang="fr-FR" sz="2400" dirty="0" err="1"/>
              <a:t>sf</a:t>
            </a:r>
            <a:r>
              <a:rPr lang="fr-FR" sz="2400" dirty="0"/>
              <a:t>)’ et ‘</a:t>
            </a:r>
            <a:r>
              <a:rPr lang="fr-FR" sz="2400" dirty="0" err="1"/>
              <a:t>SiteEnergyUseWN</a:t>
            </a:r>
            <a:r>
              <a:rPr lang="fr-FR" sz="2400" dirty="0"/>
              <a:t>(</a:t>
            </a:r>
            <a:r>
              <a:rPr lang="fr-FR" sz="2400" dirty="0" err="1"/>
              <a:t>kBtu</a:t>
            </a:r>
            <a:r>
              <a:rPr lang="fr-FR" sz="2400" dirty="0"/>
              <a:t>)’ ou ‘</a:t>
            </a:r>
            <a:r>
              <a:rPr lang="fr-FR" sz="2400" dirty="0" err="1"/>
              <a:t>SourceEUIWN</a:t>
            </a:r>
            <a:r>
              <a:rPr lang="fr-FR" sz="2400" dirty="0"/>
              <a:t>(</a:t>
            </a:r>
            <a:r>
              <a:rPr lang="fr-FR" sz="2400" dirty="0" err="1"/>
              <a:t>kBtu</a:t>
            </a:r>
            <a:r>
              <a:rPr lang="fr-FR" sz="2400" dirty="0"/>
              <a:t>/</a:t>
            </a:r>
            <a:r>
              <a:rPr lang="fr-FR" sz="2400" dirty="0" err="1"/>
              <a:t>sf</a:t>
            </a:r>
            <a:r>
              <a:rPr lang="fr-FR" sz="2400" dirty="0"/>
              <a:t>)’ et ‘</a:t>
            </a:r>
            <a:r>
              <a:rPr lang="fr-FR" sz="2400" dirty="0" err="1"/>
              <a:t>SourceEUWN</a:t>
            </a:r>
            <a:r>
              <a:rPr lang="fr-FR" sz="2400" dirty="0"/>
              <a:t>(</a:t>
            </a:r>
            <a:r>
              <a:rPr lang="fr-FR" sz="2400" dirty="0" err="1"/>
              <a:t>kBtu</a:t>
            </a:r>
            <a:r>
              <a:rPr lang="fr-FR" sz="2400" dirty="0"/>
              <a:t>)’ ou  ‘</a:t>
            </a:r>
            <a:r>
              <a:rPr lang="fr-FR" sz="2400" dirty="0" err="1"/>
              <a:t>GHGEmissions</a:t>
            </a:r>
            <a:r>
              <a:rPr lang="fr-FR" sz="2400" dirty="0"/>
              <a:t>(MetricTonsCO2e)’ et ‘</a:t>
            </a:r>
            <a:r>
              <a:rPr lang="fr-FR" sz="2400" dirty="0" err="1"/>
              <a:t>GHGEmissionsIntensity</a:t>
            </a:r>
            <a:r>
              <a:rPr lang="fr-FR" sz="2400" dirty="0"/>
              <a:t>(kgCO2e/ft2)’.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49CB65-9324-55FC-7BEB-F1D1BD12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61637"/>
            <a:ext cx="11150600" cy="763479"/>
          </a:xfrm>
        </p:spPr>
        <p:txBody>
          <a:bodyPr/>
          <a:lstStyle/>
          <a:p>
            <a:r>
              <a:rPr lang="fr-FR" u="sng" dirty="0"/>
              <a:t>Manipulations sur les données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6F54FBD-04B7-1BEF-321B-D49A9C8AF345}"/>
              </a:ext>
            </a:extLst>
          </p:cNvPr>
          <p:cNvGrpSpPr/>
          <p:nvPr/>
        </p:nvGrpSpPr>
        <p:grpSpPr>
          <a:xfrm>
            <a:off x="1848688" y="-8139"/>
            <a:ext cx="8191622" cy="6866139"/>
            <a:chOff x="1893412" y="-8139"/>
            <a:chExt cx="8191622" cy="6866139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67FB8A3D-0398-45B2-E9B1-1CCE06AEEBB1}"/>
                </a:ext>
              </a:extLst>
            </p:cNvPr>
            <p:cNvGrpSpPr/>
            <p:nvPr/>
          </p:nvGrpSpPr>
          <p:grpSpPr>
            <a:xfrm>
              <a:off x="1893412" y="-8139"/>
              <a:ext cx="8191622" cy="6866139"/>
              <a:chOff x="1893412" y="-8139"/>
              <a:chExt cx="8191622" cy="6866139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7AB0D1E7-C292-A40B-B495-0B4C4A0AC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412" y="315027"/>
                <a:ext cx="7925291" cy="6542973"/>
              </a:xfrm>
              <a:prstGeom prst="rect">
                <a:avLst/>
              </a:prstGeom>
            </p:spPr>
          </p:pic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B786090-5A81-2931-19FA-443BC4EAFBB1}"/>
                  </a:ext>
                </a:extLst>
              </p:cNvPr>
              <p:cNvSpPr txBox="1"/>
              <p:nvPr/>
            </p:nvSpPr>
            <p:spPr>
              <a:xfrm>
                <a:off x="2929632" y="-8139"/>
                <a:ext cx="7155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i="1" u="sng" dirty="0"/>
                  <a:t>Analyse de '</a:t>
                </a:r>
                <a:r>
                  <a:rPr lang="fr-FR" i="1" u="sng" dirty="0" err="1"/>
                  <a:t>SiteEUIWN</a:t>
                </a:r>
                <a:r>
                  <a:rPr lang="fr-FR" i="1" u="sng" dirty="0"/>
                  <a:t>(</a:t>
                </a:r>
                <a:r>
                  <a:rPr lang="fr-FR" i="1" u="sng" dirty="0" err="1"/>
                  <a:t>kBtu</a:t>
                </a:r>
                <a:r>
                  <a:rPr lang="fr-FR" i="1" u="sng" dirty="0"/>
                  <a:t>/</a:t>
                </a:r>
                <a:r>
                  <a:rPr lang="fr-FR" i="1" u="sng" dirty="0" err="1"/>
                  <a:t>sf</a:t>
                </a:r>
                <a:r>
                  <a:rPr lang="fr-FR" i="1" u="sng" dirty="0"/>
                  <a:t>)' en fonction du '</a:t>
                </a:r>
                <a:r>
                  <a:rPr lang="fr-FR" i="1" u="sng" dirty="0" err="1"/>
                  <a:t>PrimaryPropertyType</a:t>
                </a:r>
                <a:r>
                  <a:rPr lang="fr-FR" i="1" u="sng" dirty="0"/>
                  <a:t>’ :</a:t>
                </a:r>
              </a:p>
            </p:txBody>
          </p:sp>
        </p:grp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2760FFF3-71B7-8081-4FED-37502E0B2AF3}"/>
                </a:ext>
              </a:extLst>
            </p:cNvPr>
            <p:cNvSpPr/>
            <p:nvPr/>
          </p:nvSpPr>
          <p:spPr>
            <a:xfrm>
              <a:off x="7457242" y="3662035"/>
              <a:ext cx="2219418" cy="27343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9E14C60-2F7E-069C-67E0-2D99E2BC382D}"/>
                </a:ext>
              </a:extLst>
            </p:cNvPr>
            <p:cNvSpPr txBox="1"/>
            <p:nvPr/>
          </p:nvSpPr>
          <p:spPr>
            <a:xfrm>
              <a:off x="7368467" y="2940116"/>
              <a:ext cx="2583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Suppression de ces données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0147C80-0345-A4C3-CB71-1A5E5DDDC0ED}"/>
              </a:ext>
            </a:extLst>
          </p:cNvPr>
          <p:cNvGrpSpPr/>
          <p:nvPr/>
        </p:nvGrpSpPr>
        <p:grpSpPr>
          <a:xfrm>
            <a:off x="1777842" y="0"/>
            <a:ext cx="9030365" cy="6864218"/>
            <a:chOff x="1790417" y="-97658"/>
            <a:chExt cx="8989078" cy="6955658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83CDEFE-1AC3-8659-CD05-110BD2C3BF0A}"/>
                </a:ext>
              </a:extLst>
            </p:cNvPr>
            <p:cNvGrpSpPr/>
            <p:nvPr/>
          </p:nvGrpSpPr>
          <p:grpSpPr>
            <a:xfrm>
              <a:off x="1790417" y="-97658"/>
              <a:ext cx="8507915" cy="6955658"/>
              <a:chOff x="1790417" y="-97658"/>
              <a:chExt cx="8507915" cy="695565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3E5141CB-2C74-018B-69A9-91B13A57B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0417" y="266251"/>
                <a:ext cx="7925291" cy="6591749"/>
              </a:xfrm>
              <a:prstGeom prst="rect">
                <a:avLst/>
              </a:prstGeom>
            </p:spPr>
          </p:pic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0650C1C-C1C1-0187-58D4-1962F5E5012C}"/>
                  </a:ext>
                </a:extLst>
              </p:cNvPr>
              <p:cNvSpPr txBox="1"/>
              <p:nvPr/>
            </p:nvSpPr>
            <p:spPr>
              <a:xfrm>
                <a:off x="2030520" y="-97658"/>
                <a:ext cx="8267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i="1" u="sng" dirty="0"/>
                  <a:t>Analyse de ‘</a:t>
                </a:r>
                <a:r>
                  <a:rPr lang="fr-FR" i="1" u="sng" dirty="0" err="1"/>
                  <a:t>GHGEmissionsIntensity</a:t>
                </a:r>
                <a:r>
                  <a:rPr lang="fr-FR" i="1" u="sng" dirty="0"/>
                  <a:t>(kgCO2e/ft2)' en fonction du '</a:t>
                </a:r>
                <a:r>
                  <a:rPr lang="fr-FR" i="1" u="sng" dirty="0" err="1"/>
                  <a:t>PrimaryPropertyType</a:t>
                </a:r>
                <a:r>
                  <a:rPr lang="fr-FR" i="1" u="sng" dirty="0"/>
                  <a:t>’ :</a:t>
                </a:r>
              </a:p>
            </p:txBody>
          </p:sp>
        </p:grp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D965FBA-25B7-2F04-79BF-4DE5451BCBC1}"/>
                </a:ext>
              </a:extLst>
            </p:cNvPr>
            <p:cNvSpPr/>
            <p:nvPr/>
          </p:nvSpPr>
          <p:spPr>
            <a:xfrm>
              <a:off x="8988070" y="2976607"/>
              <a:ext cx="703684" cy="71326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AC0E334-CC13-6967-9835-3EA6AA9E3467}"/>
                </a:ext>
              </a:extLst>
            </p:cNvPr>
            <p:cNvSpPr txBox="1"/>
            <p:nvPr/>
          </p:nvSpPr>
          <p:spPr>
            <a:xfrm>
              <a:off x="8196093" y="2258992"/>
              <a:ext cx="2583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Suppression de cette donnée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237B752-B769-1097-CAAD-7C42B326D56D}"/>
              </a:ext>
            </a:extLst>
          </p:cNvPr>
          <p:cNvGrpSpPr/>
          <p:nvPr/>
        </p:nvGrpSpPr>
        <p:grpSpPr>
          <a:xfrm>
            <a:off x="1848688" y="1243525"/>
            <a:ext cx="9017192" cy="4790513"/>
            <a:chOff x="2052637" y="1197841"/>
            <a:chExt cx="9017192" cy="479051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06914B14-B6EE-326E-2789-335DD0D5E5ED}"/>
                </a:ext>
              </a:extLst>
            </p:cNvPr>
            <p:cNvGrpSpPr/>
            <p:nvPr/>
          </p:nvGrpSpPr>
          <p:grpSpPr>
            <a:xfrm>
              <a:off x="2052637" y="1197841"/>
              <a:ext cx="8267812" cy="4790513"/>
              <a:chOff x="2052637" y="1197841"/>
              <a:chExt cx="8267812" cy="4790513"/>
            </a:xfrm>
          </p:grpSpPr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5C4ED61C-2180-BE23-E44A-71156399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637" y="1568754"/>
                <a:ext cx="8077200" cy="4419600"/>
              </a:xfrm>
              <a:prstGeom prst="rect">
                <a:avLst/>
              </a:prstGeom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91E15A02-AFB0-8DF8-CA90-5431208C9513}"/>
                  </a:ext>
                </a:extLst>
              </p:cNvPr>
              <p:cNvSpPr txBox="1"/>
              <p:nvPr/>
            </p:nvSpPr>
            <p:spPr>
              <a:xfrm>
                <a:off x="2052637" y="1197841"/>
                <a:ext cx="8267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i="1" u="sng" dirty="0"/>
                  <a:t>Analyse de ‘</a:t>
                </a:r>
                <a:r>
                  <a:rPr lang="fr-FR" i="1" u="sng" dirty="0" err="1"/>
                  <a:t>SiteEnergyUseWN</a:t>
                </a:r>
                <a:r>
                  <a:rPr lang="fr-FR" i="1" u="sng" dirty="0"/>
                  <a:t>(</a:t>
                </a:r>
                <a:r>
                  <a:rPr lang="fr-FR" i="1" u="sng" dirty="0" err="1"/>
                  <a:t>kBtu</a:t>
                </a:r>
                <a:r>
                  <a:rPr lang="fr-FR" i="1" u="sng" dirty="0"/>
                  <a:t>)' en fonction de '</a:t>
                </a:r>
                <a:r>
                  <a:rPr lang="fr-FR" i="1" u="sng" dirty="0" err="1"/>
                  <a:t>PropertyGFATotal</a:t>
                </a:r>
                <a:r>
                  <a:rPr lang="fr-FR" i="1" u="sng" dirty="0"/>
                  <a:t>’ :</a:t>
                </a:r>
              </a:p>
            </p:txBody>
          </p:sp>
        </p:grp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D2164F0-E002-7815-32E4-7455C2E33DD2}"/>
                </a:ext>
              </a:extLst>
            </p:cNvPr>
            <p:cNvSpPr/>
            <p:nvPr/>
          </p:nvSpPr>
          <p:spPr>
            <a:xfrm>
              <a:off x="9278404" y="5097019"/>
              <a:ext cx="703684" cy="71326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AEA4957-A23D-56A3-4F6C-68C6C224BC39}"/>
                </a:ext>
              </a:extLst>
            </p:cNvPr>
            <p:cNvSpPr txBox="1"/>
            <p:nvPr/>
          </p:nvSpPr>
          <p:spPr>
            <a:xfrm>
              <a:off x="8486427" y="4379404"/>
              <a:ext cx="2583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Suppression de cette donnée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1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10187</TotalTime>
  <Words>1435</Words>
  <Application>Microsoft Office PowerPoint</Application>
  <PresentationFormat>Grand écran</PresentationFormat>
  <Paragraphs>202</Paragraphs>
  <Slides>29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Corbel</vt:lpstr>
      <vt:lpstr>Wingdings</vt:lpstr>
      <vt:lpstr>Thème Office</vt:lpstr>
      <vt:lpstr>Présentation PowerPoint</vt:lpstr>
      <vt:lpstr>Anticiper les besoins en consommation de bâtiments</vt:lpstr>
      <vt:lpstr>SOMMAIRE</vt:lpstr>
      <vt:lpstr>1.</vt:lpstr>
      <vt:lpstr>Rappel de la problématique</vt:lpstr>
      <vt:lpstr>2.</vt:lpstr>
      <vt:lpstr>Présentation du jeu de données</vt:lpstr>
      <vt:lpstr>Manipulations sur les données</vt:lpstr>
      <vt:lpstr>Manipulations sur les données</vt:lpstr>
      <vt:lpstr>Manipulations sur les données</vt:lpstr>
      <vt:lpstr>3.</vt:lpstr>
      <vt:lpstr>Approche de modélisation</vt:lpstr>
      <vt:lpstr>Approche de modélisation</vt:lpstr>
      <vt:lpstr>Approche de modélisation</vt:lpstr>
      <vt:lpstr>4.</vt:lpstr>
      <vt:lpstr>Prédiction de la consommation totale d’énergie : résultats de la cross validation</vt:lpstr>
      <vt:lpstr>Résultat sur le jeu de test</vt:lpstr>
      <vt:lpstr>Analyse des résultats sur le jeu de test</vt:lpstr>
      <vt:lpstr>Analyse des résultats sur le jeu de test</vt:lpstr>
      <vt:lpstr>Impact des variables sur le résultat de la prédiction</vt:lpstr>
      <vt:lpstr>Impact de l’ENERGY STAR Score sur la prédiction</vt:lpstr>
      <vt:lpstr>Prédiction des émissions de CO2 : résultats de la cross validation</vt:lpstr>
      <vt:lpstr>Résultat sur le jeu de test</vt:lpstr>
      <vt:lpstr>Analyse des résultats sur le jeu de test</vt:lpstr>
      <vt:lpstr>Analyse des résultats sur le jeu de test</vt:lpstr>
      <vt:lpstr>Impact des variables sur le résultat de la prédiction</vt:lpstr>
      <vt:lpstr>Impact de l’ENERGY STAR Score sur la prédiction</vt:lpstr>
      <vt:lpstr>5.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Anticiper les besoins en consommation</dc:title>
  <dc:creator>Benoît Meurisse</dc:creator>
  <cp:lastModifiedBy>Benoît Meurisse</cp:lastModifiedBy>
  <cp:revision>42</cp:revision>
  <dcterms:created xsi:type="dcterms:W3CDTF">2022-06-06T09:17:46Z</dcterms:created>
  <dcterms:modified xsi:type="dcterms:W3CDTF">2022-06-13T11:08:17Z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